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6" r:id="rId5"/>
    <p:sldId id="256" r:id="rId6"/>
    <p:sldId id="270" r:id="rId7"/>
    <p:sldId id="264" r:id="rId8"/>
    <p:sldId id="263" r:id="rId9"/>
    <p:sldId id="267" r:id="rId10"/>
    <p:sldId id="262" r:id="rId11"/>
    <p:sldId id="269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006B51B-6208-98B8-4F15-12D1AC3213D0}" name="Andra Voiciša" initials="AV" userId="S::andra.voicisa@mk.gov.lv::7b42905c-cb00-4609-8a2b-550e53b7b916" providerId="AD"/>
  <p188:author id="{3F55B375-70C4-777E-6C8B-06CD71D6EC51}" name="Līga Lindenbauma" initials="LL" userId="S::liga.lindenbauma@mk.gov.lv::ad0d516c-a2d3-48e6-93a9-52b1ba092efa" providerId="AD"/>
  <p188:author id="{7E81D3E5-BD0D-9624-126D-DFBBCC380327}" name="Jānis Ķīnasts" initials="JĶ" userId="S::janis.kinasts@mk.gov.lv::b1da4fe9-6404-4783-9cf5-101fddcf72b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60120E-B51B-1E26-81DA-9746280F2DBE}" v="49" dt="2026-03-03T12:12:31.9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2820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īga Lindenbauma" userId="S::liga.lindenbauma@mk.gov.lv::ad0d516c-a2d3-48e6-93a9-52b1ba092efa" providerId="AD" clId="Web-{9360120E-B51B-1E26-81DA-9746280F2DBE}"/>
    <pc:docChg chg="modSld">
      <pc:chgData name="Līga Lindenbauma" userId="S::liga.lindenbauma@mk.gov.lv::ad0d516c-a2d3-48e6-93a9-52b1ba092efa" providerId="AD" clId="Web-{9360120E-B51B-1E26-81DA-9746280F2DBE}" dt="2026-03-03T12:12:31.972" v="47" actId="20577"/>
      <pc:docMkLst>
        <pc:docMk/>
      </pc:docMkLst>
      <pc:sldChg chg="modSp">
        <pc:chgData name="Līga Lindenbauma" userId="S::liga.lindenbauma@mk.gov.lv::ad0d516c-a2d3-48e6-93a9-52b1ba092efa" providerId="AD" clId="Web-{9360120E-B51B-1E26-81DA-9746280F2DBE}" dt="2026-03-03T12:12:31.972" v="47" actId="20577"/>
        <pc:sldMkLst>
          <pc:docMk/>
          <pc:sldMk cId="3885685949" sldId="268"/>
        </pc:sldMkLst>
        <pc:spChg chg="mod">
          <ac:chgData name="Līga Lindenbauma" userId="S::liga.lindenbauma@mk.gov.lv::ad0d516c-a2d3-48e6-93a9-52b1ba092efa" providerId="AD" clId="Web-{9360120E-B51B-1E26-81DA-9746280F2DBE}" dt="2026-03-03T12:12:31.972" v="47" actId="20577"/>
          <ac:spMkLst>
            <pc:docMk/>
            <pc:sldMk cId="3885685949" sldId="268"/>
            <ac:spMk id="3" creationId="{2C64BE91-B740-68B4-6564-0938036D52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aridigitaliarhivs.lv/situacija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5A2B9-5CBA-63BA-0FCB-FB600E14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Pieteikuma-prezentācijas aizpildīšana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ECCC5-2701-C0B6-6B52-882E0A45E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2460"/>
            <a:ext cx="10293853" cy="432956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lv-LV" sz="2400">
                <a:cs typeface="Calibri" panose="020F0502020204030204"/>
              </a:rPr>
              <a:t>Jūsu pieteikums ir šī prezentācija. </a:t>
            </a:r>
            <a:endParaRPr lang="lv-LV" sz="2400">
              <a:ea typeface="Calibri"/>
              <a:cs typeface="Calibri" panose="020F0502020204030204"/>
            </a:endParaRPr>
          </a:p>
          <a:p>
            <a:pPr marL="0" indent="0">
              <a:buNone/>
            </a:pPr>
            <a:r>
              <a:rPr lang="lv-LV" sz="2400">
                <a:cs typeface="Calibri" panose="020F0502020204030204"/>
              </a:rPr>
              <a:t>Prezentāciju jāaizpilda, iekļaujot tajā turpmākajos slaidos prasīto informāciju. Slaidu skaits nav noteikts, tomēr prezentācijas ilgums nedrīkst pārsniegt 10 prezentēšanas minūtes.</a:t>
            </a:r>
            <a:endParaRPr lang="lv-LV" sz="2400">
              <a:ea typeface="Calibri"/>
              <a:cs typeface="Calibri" panose="020F0502020204030204"/>
            </a:endParaRPr>
          </a:p>
          <a:p>
            <a:pPr marL="0" indent="0">
              <a:buNone/>
            </a:pPr>
            <a:r>
              <a:rPr lang="lv-LV" sz="2400">
                <a:cs typeface="Calibri" panose="020F0502020204030204"/>
              </a:rPr>
              <a:t>Vizualizējiet informāciju vienkārši uztveramā veidā, esiet radoši un izvairieties no gariem teikumiem.</a:t>
            </a:r>
            <a:endParaRPr lang="lv-LV" sz="2400">
              <a:ea typeface="Calibri"/>
              <a:cs typeface="Calibri" panose="020F0502020204030204"/>
            </a:endParaRPr>
          </a:p>
          <a:p>
            <a:pPr marL="0" indent="0">
              <a:buNone/>
            </a:pPr>
            <a:r>
              <a:rPr lang="lv-LV" sz="2400">
                <a:cs typeface="Calibri" panose="020F0502020204030204"/>
              </a:rPr>
              <a:t>Krāsu, burtveidolu un grafikas dizaina lietojumus ir Jūsu vai iestādes zīmola vadlīniju ziņā.</a:t>
            </a:r>
            <a:endParaRPr lang="lv-LV" sz="2400">
              <a:ea typeface="Calibri"/>
              <a:cs typeface="Calibri" panose="020F0502020204030204"/>
            </a:endParaRPr>
          </a:p>
          <a:p>
            <a:pPr marL="0" indent="0">
              <a:buNone/>
            </a:pPr>
            <a:endParaRPr lang="lv-LV" sz="2400">
              <a:ea typeface="Calibri"/>
              <a:cs typeface="Calibri" panose="020F0502020204030204"/>
            </a:endParaRPr>
          </a:p>
          <a:p>
            <a:pPr marL="0" indent="0">
              <a:buNone/>
            </a:pPr>
            <a:r>
              <a:rPr lang="lv-LV" sz="2400" u="sng">
                <a:cs typeface="Calibri" panose="020F0502020204030204"/>
              </a:rPr>
              <a:t>Šis slaids ir dzēšams!</a:t>
            </a:r>
            <a:endParaRPr lang="lv-LV" sz="2400" u="sng">
              <a:ea typeface="Calibri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58311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[Inovācijas sprinta nosaukums]</a:t>
            </a:r>
            <a:endParaRPr lang="en-US" b="1">
              <a:cs typeface="Calibri Ligh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algn="l"/>
            <a:r>
              <a:rPr lang="lv-LV">
                <a:cs typeface="Calibri"/>
              </a:rPr>
              <a:t>Iestāde:</a:t>
            </a:r>
            <a:endParaRPr lang="lv-LV"/>
          </a:p>
          <a:p>
            <a:pPr algn="l"/>
            <a:r>
              <a:rPr lang="lv-LV">
                <a:cs typeface="Calibri"/>
              </a:rPr>
              <a:t>Pieteikuma autors:</a:t>
            </a:r>
          </a:p>
          <a:p>
            <a:pPr algn="l"/>
            <a:r>
              <a:rPr lang="lv-LV">
                <a:cs typeface="Calibri"/>
              </a:rPr>
              <a:t>Pieteikuma saskaņotājs:</a:t>
            </a:r>
          </a:p>
          <a:p>
            <a:pPr algn="l"/>
            <a:r>
              <a:rPr lang="lv-LV">
                <a:cs typeface="Calibri"/>
              </a:rPr>
              <a:t>Vieta un datums:</a:t>
            </a:r>
          </a:p>
          <a:p>
            <a:endParaRPr lang="lv-LV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2EB4AED-DFA2-C1C5-BE4A-B87BEAD1F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lv-LV" b="1">
                <a:ea typeface="Calibri Light"/>
                <a:cs typeface="Calibri Light"/>
              </a:rPr>
              <a:t>Atbilstība obligātajiem nosacījumiem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6687AA5-B74B-B52B-9EE2-F9838445B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3510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lv-LV" sz="2400">
                <a:ea typeface="Calibri"/>
                <a:cs typeface="Calibri" panose="020F0502020204030204"/>
              </a:rPr>
              <a:t>Vai un kā digitālais pakalpojums, produkts vai process attiecas vai ir saistīts ar:</a:t>
            </a:r>
            <a:endParaRPr lang="en-US" sz="2400">
              <a:ea typeface="Calibri"/>
              <a:cs typeface="Calibri" panose="020F0502020204030204"/>
            </a:endParaRPr>
          </a:p>
          <a:p>
            <a:pPr lvl="1"/>
            <a:r>
              <a:rPr lang="lv-LV">
                <a:ea typeface="Calibri"/>
                <a:cs typeface="Calibri" panose="020F0502020204030204"/>
              </a:rPr>
              <a:t> kādu no dzīves situācijām*?</a:t>
            </a:r>
            <a:endParaRPr lang="en-US">
              <a:ea typeface="Calibri"/>
              <a:cs typeface="Calibri" panose="020F0502020204030204"/>
            </a:endParaRPr>
          </a:p>
          <a:p>
            <a:pPr lvl="1"/>
            <a:r>
              <a:rPr lang="lv-LV">
                <a:ea typeface="Calibri"/>
                <a:cs typeface="Calibri" panose="020F0502020204030204"/>
              </a:rPr>
              <a:t> 1.3.1.1.pasākuma ieviešanu?**</a:t>
            </a:r>
            <a:endParaRPr lang="en-US">
              <a:ea typeface="Calibri"/>
              <a:cs typeface="Calibri" panose="020F0502020204030204"/>
            </a:endParaRPr>
          </a:p>
          <a:p>
            <a:pPr lvl="1"/>
            <a:r>
              <a:rPr lang="lv-LV">
                <a:ea typeface="Calibri"/>
                <a:cs typeface="Calibri" panose="020F0502020204030204"/>
              </a:rPr>
              <a:t>uz horizontālo </a:t>
            </a:r>
            <a:r>
              <a:rPr lang="lv-LV">
                <a:solidFill>
                  <a:srgbClr val="222222"/>
                </a:solidFill>
                <a:ea typeface="Calibri"/>
                <a:cs typeface="Calibri" panose="020F0502020204030204"/>
              </a:rPr>
              <a:t>un uz lietotāju orientētu </a:t>
            </a:r>
            <a:r>
              <a:rPr lang="lv-LV" err="1">
                <a:solidFill>
                  <a:srgbClr val="222222"/>
                </a:solidFill>
                <a:ea typeface="Calibri"/>
                <a:cs typeface="Calibri" panose="020F0502020204030204"/>
              </a:rPr>
              <a:t>problēmjautājumu</a:t>
            </a:r>
            <a:r>
              <a:rPr lang="lv-LV">
                <a:solidFill>
                  <a:srgbClr val="222222"/>
                </a:solidFill>
                <a:ea typeface="Calibri"/>
                <a:cs typeface="Calibri" panose="020F0502020204030204"/>
              </a:rPr>
              <a:t> risināšanu?</a:t>
            </a:r>
            <a:endParaRPr lang="lv-LV">
              <a:ea typeface="Calibri"/>
              <a:cs typeface="Calibri"/>
            </a:endParaRPr>
          </a:p>
          <a:p>
            <a:pPr marL="0" indent="0">
              <a:buNone/>
            </a:pPr>
            <a:endParaRPr lang="lv-LV" sz="2400">
              <a:ea typeface="Calibri"/>
              <a:cs typeface="Calibri" panose="020F0502020204030204"/>
            </a:endParaRPr>
          </a:p>
          <a:p>
            <a:pPr marL="457200" indent="-457200"/>
            <a:endParaRPr lang="lv-LV" sz="2400">
              <a:ea typeface="Calibri"/>
              <a:cs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71B235-F066-CA0B-5422-EF621F28C066}"/>
              </a:ext>
            </a:extLst>
          </p:cNvPr>
          <p:cNvSpPr txBox="1"/>
          <p:nvPr/>
        </p:nvSpPr>
        <p:spPr>
          <a:xfrm>
            <a:off x="838200" y="5271559"/>
            <a:ext cx="9496425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/>
              <a:t>* </a:t>
            </a:r>
            <a:r>
              <a:rPr lang="en-US" sz="1200" err="1">
                <a:latin typeface="Calibri"/>
                <a:ea typeface="Open Sans"/>
                <a:cs typeface="Open Sans"/>
              </a:rPr>
              <a:t>Dzīves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situācijas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ir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dažādi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dzīves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notikumi</a:t>
            </a:r>
            <a:r>
              <a:rPr lang="en-US" sz="1200">
                <a:latin typeface="Calibri"/>
                <a:ea typeface="Open Sans"/>
                <a:cs typeface="Open Sans"/>
              </a:rPr>
              <a:t>, </a:t>
            </a:r>
            <a:r>
              <a:rPr lang="en-US" sz="1200" err="1">
                <a:latin typeface="Calibri"/>
                <a:ea typeface="Open Sans"/>
                <a:cs typeface="Open Sans"/>
              </a:rPr>
              <a:t>ar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kuriem</a:t>
            </a:r>
            <a:r>
              <a:rPr lang="en-US" sz="1200">
                <a:latin typeface="Calibri"/>
                <a:ea typeface="Open Sans"/>
                <a:cs typeface="Open Sans"/>
              </a:rPr>
              <a:t> var </a:t>
            </a:r>
            <a:r>
              <a:rPr lang="en-US" sz="1200" err="1">
                <a:latin typeface="Calibri"/>
                <a:ea typeface="Open Sans"/>
                <a:cs typeface="Open Sans"/>
              </a:rPr>
              <a:t>saskarties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jebkurš</a:t>
            </a:r>
            <a:r>
              <a:rPr lang="en-US" sz="1200">
                <a:latin typeface="Calibri"/>
                <a:ea typeface="Open Sans"/>
                <a:cs typeface="Open Sans"/>
              </a:rPr>
              <a:t> Latvijas </a:t>
            </a:r>
            <a:r>
              <a:rPr lang="en-US" sz="1200" err="1">
                <a:latin typeface="Calibri"/>
                <a:ea typeface="Open Sans"/>
                <a:cs typeface="Open Sans"/>
              </a:rPr>
              <a:t>iedzīvotājs</a:t>
            </a:r>
            <a:r>
              <a:rPr lang="en-US" sz="1200">
                <a:latin typeface="Calibri"/>
                <a:ea typeface="Open Sans"/>
                <a:cs typeface="Open Sans"/>
              </a:rPr>
              <a:t> un </a:t>
            </a:r>
            <a:r>
              <a:rPr lang="en-US" sz="1200" err="1">
                <a:latin typeface="Calibri"/>
                <a:ea typeface="Open Sans"/>
                <a:cs typeface="Open Sans"/>
              </a:rPr>
              <a:t>kuros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personai</a:t>
            </a:r>
            <a:r>
              <a:rPr lang="en-US" sz="1200">
                <a:latin typeface="Calibri"/>
                <a:ea typeface="Open Sans"/>
                <a:cs typeface="Open Sans"/>
              </a:rPr>
              <a:t> var </a:t>
            </a:r>
            <a:r>
              <a:rPr lang="en-US" sz="1200" err="1">
                <a:latin typeface="Calibri"/>
                <a:ea typeface="Open Sans"/>
                <a:cs typeface="Open Sans"/>
              </a:rPr>
              <a:t>rasties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nepieciešamība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pēc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noteiktu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pakalpojumu</a:t>
            </a:r>
            <a:r>
              <a:rPr lang="en-US" sz="1200">
                <a:latin typeface="Calibri"/>
                <a:ea typeface="Open Sans"/>
                <a:cs typeface="Open Sans"/>
              </a:rPr>
              <a:t> </a:t>
            </a:r>
            <a:r>
              <a:rPr lang="en-US" sz="1200" err="1">
                <a:latin typeface="Calibri"/>
                <a:ea typeface="Open Sans"/>
                <a:cs typeface="Open Sans"/>
              </a:rPr>
              <a:t>kopuma</a:t>
            </a:r>
            <a:r>
              <a:rPr lang="en-US" sz="1200">
                <a:latin typeface="Calibri"/>
                <a:ea typeface="Open Sans"/>
                <a:cs typeface="Open Sans"/>
              </a:rPr>
              <a:t>. </a:t>
            </a:r>
            <a:r>
              <a:rPr lang="en-US" sz="1200" err="1">
                <a:latin typeface="Calibri"/>
                <a:ea typeface="Open Sans"/>
                <a:cs typeface="Open Sans"/>
              </a:rPr>
              <a:t>Plašāk</a:t>
            </a:r>
            <a:r>
              <a:rPr lang="en-US" sz="1200">
                <a:latin typeface="Calibri"/>
                <a:ea typeface="Open Sans"/>
                <a:cs typeface="Open Sans"/>
              </a:rPr>
              <a:t> skat: </a:t>
            </a:r>
            <a:r>
              <a:rPr lang="en-US" sz="1200">
                <a:hlinkClick r:id="rId2"/>
              </a:rPr>
              <a:t>https://daridigitaliarhivs.lv/situacijas/</a:t>
            </a:r>
            <a:endParaRPr lang="en-US" sz="1200">
              <a:cs typeface="Calibri"/>
            </a:endParaRPr>
          </a:p>
          <a:p>
            <a:r>
              <a:rPr lang="en-US" sz="1200">
                <a:cs typeface="Calibri"/>
              </a:rPr>
              <a:t>**</a:t>
            </a:r>
            <a:r>
              <a:rPr lang="en-US" sz="1200" err="1">
                <a:latin typeface="Calibri"/>
                <a:cs typeface="Times New Roman"/>
              </a:rPr>
              <a:t>Ministru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kabineta</a:t>
            </a:r>
            <a:r>
              <a:rPr lang="en-US" sz="1200">
                <a:latin typeface="Calibri"/>
                <a:cs typeface="Times New Roman"/>
              </a:rPr>
              <a:t> 2024. gada 4. </a:t>
            </a:r>
            <a:r>
              <a:rPr lang="en-US" sz="1200" err="1">
                <a:latin typeface="Calibri"/>
                <a:cs typeface="Times New Roman"/>
              </a:rPr>
              <a:t>jūnija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noteikumu</a:t>
            </a:r>
            <a:r>
              <a:rPr lang="en-US" sz="1200">
                <a:latin typeface="Calibri"/>
                <a:cs typeface="Times New Roman"/>
              </a:rPr>
              <a:t> Nr. 338 “</a:t>
            </a:r>
            <a:r>
              <a:rPr lang="en-US" sz="1200" err="1">
                <a:latin typeface="Calibri"/>
                <a:cs typeface="Times New Roman"/>
              </a:rPr>
              <a:t>Eiropas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Savienības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kohēzijas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politikas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programmas</a:t>
            </a:r>
            <a:r>
              <a:rPr lang="en-US" sz="1200">
                <a:latin typeface="Calibri"/>
                <a:cs typeface="Times New Roman"/>
              </a:rPr>
              <a:t> 2021.–2027. </a:t>
            </a:r>
            <a:r>
              <a:rPr lang="en-US" sz="1200" err="1">
                <a:latin typeface="Calibri"/>
                <a:cs typeface="Times New Roman"/>
              </a:rPr>
              <a:t>gadam</a:t>
            </a:r>
            <a:r>
              <a:rPr lang="en-US" sz="1200">
                <a:latin typeface="Calibri"/>
                <a:cs typeface="Times New Roman"/>
              </a:rPr>
              <a:t> 1.3.1. </a:t>
            </a:r>
            <a:r>
              <a:rPr lang="en-US" sz="1200" err="1">
                <a:latin typeface="Calibri"/>
                <a:cs typeface="Times New Roman"/>
              </a:rPr>
              <a:t>specifiskā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atbalsta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mērķa</a:t>
            </a:r>
            <a:r>
              <a:rPr lang="en-US" sz="1200">
                <a:latin typeface="Calibri"/>
                <a:cs typeface="Times New Roman"/>
              </a:rPr>
              <a:t> "</a:t>
            </a:r>
            <a:r>
              <a:rPr lang="en-US" sz="1200" err="1">
                <a:latin typeface="Calibri"/>
                <a:cs typeface="Times New Roman"/>
              </a:rPr>
              <a:t>Izmantot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digitalizācijas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priekšrocības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iedzīvotājiem</a:t>
            </a:r>
            <a:r>
              <a:rPr lang="en-US" sz="1200">
                <a:latin typeface="Calibri"/>
                <a:cs typeface="Times New Roman"/>
              </a:rPr>
              <a:t>, </a:t>
            </a:r>
            <a:r>
              <a:rPr lang="en-US" sz="1200" err="1">
                <a:latin typeface="Calibri"/>
                <a:cs typeface="Times New Roman"/>
              </a:rPr>
              <a:t>uzņēmumiem</a:t>
            </a:r>
            <a:r>
              <a:rPr lang="en-US" sz="1200">
                <a:latin typeface="Calibri"/>
                <a:cs typeface="Times New Roman"/>
              </a:rPr>
              <a:t>, </a:t>
            </a:r>
            <a:r>
              <a:rPr lang="en-US" sz="1200" err="1">
                <a:latin typeface="Calibri"/>
                <a:cs typeface="Times New Roman"/>
              </a:rPr>
              <a:t>pētniecības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organizācijām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publiskajām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iestādēm</a:t>
            </a:r>
            <a:r>
              <a:rPr lang="en-US" sz="1200">
                <a:latin typeface="Calibri"/>
                <a:cs typeface="Times New Roman"/>
              </a:rPr>
              <a:t>" 1.3.1.1. </a:t>
            </a:r>
            <a:r>
              <a:rPr lang="en-US" sz="1200" err="1">
                <a:latin typeface="Calibri"/>
                <a:cs typeface="Times New Roman"/>
              </a:rPr>
              <a:t>pasākuma</a:t>
            </a:r>
            <a:r>
              <a:rPr lang="en-US" sz="1200">
                <a:latin typeface="Calibri"/>
                <a:cs typeface="Times New Roman"/>
              </a:rPr>
              <a:t> "IKT </a:t>
            </a:r>
            <a:r>
              <a:rPr lang="en-US" sz="1200" err="1">
                <a:latin typeface="Calibri"/>
                <a:cs typeface="Times New Roman"/>
              </a:rPr>
              <a:t>risinājumu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pakalpojumu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attīstība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iespēju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radīšana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privātajam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sektoram</a:t>
            </a:r>
            <a:r>
              <a:rPr lang="en-US" sz="1200">
                <a:latin typeface="Calibri"/>
                <a:cs typeface="Times New Roman"/>
              </a:rPr>
              <a:t>" </a:t>
            </a:r>
            <a:r>
              <a:rPr lang="en-US" sz="1200" err="1">
                <a:latin typeface="Calibri"/>
                <a:cs typeface="Times New Roman"/>
              </a:rPr>
              <a:t>īstenošanas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noteikumi</a:t>
            </a:r>
            <a:r>
              <a:rPr lang="en-US" sz="1200">
                <a:latin typeface="Calibri"/>
                <a:cs typeface="Times New Roman"/>
              </a:rPr>
              <a:t>” 10. </a:t>
            </a:r>
            <a:r>
              <a:rPr lang="en-US" sz="1200" err="1">
                <a:latin typeface="Calibri"/>
                <a:cs typeface="Times New Roman"/>
              </a:rPr>
              <a:t>punkts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paredz</a:t>
            </a:r>
            <a:r>
              <a:rPr lang="en-US" sz="1200">
                <a:latin typeface="Calibri"/>
                <a:cs typeface="Times New Roman"/>
              </a:rPr>
              <a:t>, ka </a:t>
            </a:r>
            <a:r>
              <a:rPr lang="en-US" sz="1200" err="1">
                <a:latin typeface="Calibri"/>
                <a:cs typeface="Times New Roman"/>
              </a:rPr>
              <a:t>pasākuma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mērķis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ir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attīstīt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valsts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informācijas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komunikācijas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tehnoloģiju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risinājumus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pakalpojumus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veicināt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privātā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sektora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digitalizāciju</a:t>
            </a:r>
            <a:r>
              <a:rPr lang="en-US" sz="1200">
                <a:latin typeface="Calibri"/>
                <a:cs typeface="Times New Roman"/>
              </a:rPr>
              <a:t> un </a:t>
            </a:r>
            <a:r>
              <a:rPr lang="en-US" sz="1200" err="1">
                <a:latin typeface="Calibri"/>
                <a:cs typeface="Times New Roman"/>
              </a:rPr>
              <a:t>jaunu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pakalpojumu</a:t>
            </a:r>
            <a:r>
              <a:rPr lang="en-US" sz="1200">
                <a:latin typeface="Calibri"/>
                <a:cs typeface="Times New Roman"/>
              </a:rPr>
              <a:t> </a:t>
            </a:r>
            <a:r>
              <a:rPr lang="en-US" sz="1200" err="1">
                <a:latin typeface="Calibri"/>
                <a:cs typeface="Times New Roman"/>
              </a:rPr>
              <a:t>veidošanu</a:t>
            </a:r>
            <a:r>
              <a:rPr lang="en-US" sz="1200">
                <a:latin typeface="Calibri"/>
                <a:cs typeface="Times New Roman"/>
              </a:rPr>
              <a:t>.</a:t>
            </a:r>
            <a:endParaRPr lang="en-US"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1194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6E9C1-1F9A-646F-3701-05D24FF0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Pakalpojums, </a:t>
            </a:r>
            <a:r>
              <a:rPr lang="lv-LV" b="1">
                <a:cs typeface="Calibri" panose="020F0502020204030204"/>
              </a:rPr>
              <a:t>produkts vai process</a:t>
            </a:r>
            <a:endParaRPr lang="lv-LV" b="1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BAC14-8421-394D-A55C-77030B010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3510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/>
            <a:r>
              <a:rPr lang="lv-LV" sz="2400" dirty="0">
                <a:cs typeface="Calibri" panose="020F0502020204030204"/>
              </a:rPr>
              <a:t>Kas ir digitālais pakalpojums, produkts vai process, kuru vēlaties veidot vai pārveidot?</a:t>
            </a:r>
            <a:endParaRPr lang="lv-LV" sz="2400" dirty="0">
              <a:ea typeface="Calibri"/>
              <a:cs typeface="Calibri" panose="020F0502020204030204"/>
            </a:endParaRPr>
          </a:p>
          <a:p>
            <a:pPr marL="457200" indent="-457200"/>
            <a:r>
              <a:rPr lang="lv-LV" sz="2400" dirty="0">
                <a:ea typeface="Calibri"/>
                <a:cs typeface="Calibri" panose="020F0502020204030204"/>
              </a:rPr>
              <a:t>Kādas galvenās problēmas tiks risinātas?</a:t>
            </a:r>
            <a:endParaRPr lang="en-US" sz="2400" dirty="0">
              <a:ea typeface="Calibri"/>
              <a:cs typeface="Calibri" panose="020F0502020204030204"/>
            </a:endParaRPr>
          </a:p>
          <a:p>
            <a:pPr marL="457200" indent="-457200"/>
            <a:r>
              <a:rPr lang="lv-LV" sz="2400" dirty="0">
                <a:ea typeface="Calibri"/>
                <a:cs typeface="Calibri" panose="020F0502020204030204"/>
              </a:rPr>
              <a:t>Kas ir pakalpojuma, produkta vai procesa sniedzējs, pakalpojuma saņēmējs un lietotājs?</a:t>
            </a:r>
            <a:endParaRPr lang="lv-LV" sz="2400" dirty="0">
              <a:cs typeface="Calibri" panose="020F0502020204030204"/>
            </a:endParaRPr>
          </a:p>
          <a:p>
            <a:pPr marL="457200" indent="-457200"/>
            <a:endParaRPr lang="lv-LV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7369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DEC3-52AC-99F4-CF92-5901CC70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Izpēte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48BE0-1890-47ED-B8D9-FA5F60519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269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 panose="020F0502020204030204"/>
              </a:rPr>
              <a:t>Kāda, kā un kādā mērogā ir veikta izpēte?*</a:t>
            </a:r>
          </a:p>
          <a:p>
            <a:pPr marL="457200" indent="-457200"/>
            <a:r>
              <a:rPr lang="lv-LV">
                <a:cs typeface="Calibri" panose="020F0502020204030204"/>
              </a:rPr>
              <a:t>Kādi kvantitatīvie un kvalitatīvie dati ir pieejami šobrīd?</a:t>
            </a:r>
          </a:p>
          <a:p>
            <a:pPr marL="457200" indent="-457200"/>
            <a:r>
              <a:rPr lang="lv-LV">
                <a:cs typeface="Calibri" panose="020F0502020204030204"/>
              </a:rPr>
              <a:t>Vai sprinta process paredz sadarbību ar citām institūcijām vai sadarbības partneriem un ja, jā, ar kādām?**</a:t>
            </a:r>
            <a:endParaRPr lang="lv-LV">
              <a:ea typeface="Calibri"/>
              <a:cs typeface="Calibri" panose="020F0502020204030204"/>
            </a:endParaRPr>
          </a:p>
          <a:p>
            <a:pPr marL="457200" indent="-457200"/>
            <a:endParaRPr lang="lv-LV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B3DA41-54D3-9126-248E-1C8C8DA7C81C}"/>
              </a:ext>
            </a:extLst>
          </p:cNvPr>
          <p:cNvSpPr txBox="1"/>
          <p:nvPr/>
        </p:nvSpPr>
        <p:spPr>
          <a:xfrm>
            <a:off x="838199" y="5572667"/>
            <a:ext cx="7989711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lv-LV">
                <a:cs typeface="Calibri" panose="020F0502020204030204"/>
              </a:rPr>
              <a:t>* Aprakstiet līdz šim veikto izpēti par pakalpojumu, produktu vai procesu, kā arī par lietotāju, iesaistītajām pusēm, sadarbības partneriem u.c.</a:t>
            </a:r>
          </a:p>
          <a:p>
            <a:r>
              <a:rPr lang="lv-LV">
                <a:ea typeface="Calibri" panose="020F0502020204030204"/>
                <a:cs typeface="Calibri" panose="020F0502020204030204"/>
              </a:rPr>
              <a:t>** Ja jā, precizējiet sadarbības institūcijas vai partnerus sarakstā.</a:t>
            </a:r>
          </a:p>
        </p:txBody>
      </p:sp>
    </p:spTree>
    <p:extLst>
      <p:ext uri="{BB962C8B-B14F-4D97-AF65-F5344CB8AC3E}">
        <p14:creationId xmlns:p14="http://schemas.microsoft.com/office/powerpoint/2010/main" val="124856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6E9C1-1F9A-646F-3701-05D24FF05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Lietotājs un tā pieredze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BAC14-8421-394D-A55C-77030B010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0285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 panose="020F0502020204030204"/>
              </a:rPr>
              <a:t>Kas un kāds/-i ir veidojamā vai pārveidojamā pakalpojuma, produkta vai procesa lietotājs/-i? </a:t>
            </a:r>
            <a:endParaRPr lang="en-US"/>
          </a:p>
          <a:p>
            <a:pPr marL="457200" indent="-457200"/>
            <a:r>
              <a:rPr lang="lv-LV">
                <a:cs typeface="Calibri" panose="020F0502020204030204"/>
              </a:rPr>
              <a:t>Kādi ir galvenie izaicinājumu un vajadzības lietotājam/-</a:t>
            </a:r>
            <a:r>
              <a:rPr lang="lv-LV" err="1">
                <a:cs typeface="Calibri" panose="020F0502020204030204"/>
              </a:rPr>
              <a:t>iem</a:t>
            </a:r>
            <a:r>
              <a:rPr lang="lv-LV">
                <a:cs typeface="Calibri" panose="020F0502020204030204"/>
              </a:rPr>
              <a:t> saskaroties ar esošajiem pakalpojumiem, produktiem vai procesiem?</a:t>
            </a:r>
          </a:p>
          <a:p>
            <a:pPr marL="457200" indent="-457200"/>
            <a:r>
              <a:rPr lang="lv-LV">
                <a:cs typeface="Calibri" panose="020F0502020204030204"/>
              </a:rPr>
              <a:t>Kā redzat lietotāja/-u iesaisti sprinta norisēs?</a:t>
            </a:r>
          </a:p>
          <a:p>
            <a:pPr marL="457200" indent="-457200"/>
            <a:endParaRPr lang="lv-LV">
              <a:cs typeface="Calibri" panose="020F0502020204030204"/>
            </a:endParaRPr>
          </a:p>
          <a:p>
            <a:pPr marL="457200" indent="-457200"/>
            <a:endParaRPr lang="lv-LV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7521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A86F9-1DE2-5E24-C056-76C6F6AF2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>
                <a:cs typeface="Calibri Light"/>
              </a:rPr>
              <a:t>Sprinta rezultāts un tā ieviešana</a:t>
            </a:r>
            <a:endParaRPr lang="lv-LV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96CC0-82D8-08CB-B131-1D85156B5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2050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>
                <a:cs typeface="Calibri" panose="020F0502020204030204"/>
              </a:rPr>
              <a:t>Kāds ir iztēlotais sprinta rezultāts?</a:t>
            </a:r>
          </a:p>
          <a:p>
            <a:pPr marL="457200" indent="-457200"/>
            <a:r>
              <a:rPr lang="lv-LV">
                <a:cs typeface="Calibri" panose="020F0502020204030204"/>
              </a:rPr>
              <a:t>Ko un kā lietotāja pieredzē ietekmēs sprinta rezultāts?</a:t>
            </a:r>
          </a:p>
          <a:p>
            <a:pPr marL="457200" indent="-457200"/>
            <a:r>
              <a:rPr lang="lv-LV">
                <a:cs typeface="Calibri" panose="020F0502020204030204"/>
              </a:rPr>
              <a:t>Kā saredzat sprinta rezultāta – risinājuma ieviešanu?*</a:t>
            </a:r>
          </a:p>
          <a:p>
            <a:pPr marL="457200" indent="-457200"/>
            <a:endParaRPr lang="lv-LV">
              <a:cs typeface="Calibri" panose="020F0502020204030204"/>
            </a:endParaRPr>
          </a:p>
          <a:p>
            <a:pPr marL="457200" indent="-457200"/>
            <a:endParaRPr lang="en-US">
              <a:cs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2B1AA6-C106-2E62-D888-3F48A207115F}"/>
              </a:ext>
            </a:extLst>
          </p:cNvPr>
          <p:cNvSpPr txBox="1"/>
          <p:nvPr/>
        </p:nvSpPr>
        <p:spPr>
          <a:xfrm>
            <a:off x="838199" y="5572667"/>
            <a:ext cx="8260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v-LV">
                <a:cs typeface="Calibri" panose="020F0502020204030204"/>
              </a:rPr>
              <a:t>* Ja pakalpojuma, produkta vai procesa veidošanai vai pārveidei pēc Inovācijas sprinta ir pieejami resursi, miniet kādi.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61285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006BE45-74E7-3F0C-0255-F7D02BDEF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lv-LV" b="1">
                <a:cs typeface="Calibri Light"/>
              </a:rPr>
              <a:t>Sprinta norise</a:t>
            </a:r>
            <a:endParaRPr lang="lv-LV" b="1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92CCCB-7194-2E37-E5A8-A3CD03A26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386712" cy="24679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 dirty="0">
                <a:cs typeface="Calibri" panose="020F0502020204030204"/>
              </a:rPr>
              <a:t>Kādā intensitātē esat gatavi piedalīties sprinta norisēs?*</a:t>
            </a:r>
          </a:p>
          <a:p>
            <a:pPr marL="457200" indent="-457200"/>
            <a:r>
              <a:rPr lang="lv-LV" dirty="0">
                <a:ea typeface="Calibri"/>
                <a:cs typeface="Calibri" panose="020F0502020204030204"/>
              </a:rPr>
              <a:t>Vai nepieciešamības gadījumā varat nodrošināt telpas </a:t>
            </a:r>
            <a:r>
              <a:rPr lang="lv-LV" dirty="0" err="1">
                <a:ea typeface="Calibri"/>
                <a:cs typeface="Calibri" panose="020F0502020204030204"/>
              </a:rPr>
              <a:t>koprades</a:t>
            </a:r>
            <a:r>
              <a:rPr lang="lv-LV" dirty="0">
                <a:ea typeface="Calibri"/>
                <a:cs typeface="Calibri" panose="020F0502020204030204"/>
              </a:rPr>
              <a:t> sesijām?**</a:t>
            </a:r>
          </a:p>
          <a:p>
            <a:pPr marL="457200" indent="-457200"/>
            <a:r>
              <a:rPr lang="lv-LV" dirty="0">
                <a:ea typeface="Calibri"/>
                <a:cs typeface="Calibri" panose="020F0502020204030204"/>
              </a:rPr>
              <a:t>Ja iespējams paredzēt - miniet sistēmas, platformas vai lietotnes, ar kurām sprinta laikā varētu būt jāstrādā.</a:t>
            </a:r>
          </a:p>
          <a:p>
            <a:pPr marL="457200" indent="-457200"/>
            <a:endParaRPr lang="lv-LV" dirty="0">
              <a:ea typeface="Calibri"/>
              <a:cs typeface="Calibri" panose="020F0502020204030204"/>
            </a:endParaRPr>
          </a:p>
          <a:p>
            <a:pPr marL="457200" indent="-457200"/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44DE73-A894-56CA-291F-9A34F65091F7}"/>
              </a:ext>
            </a:extLst>
          </p:cNvPr>
          <p:cNvSpPr txBox="1"/>
          <p:nvPr/>
        </p:nvSpPr>
        <p:spPr>
          <a:xfrm>
            <a:off x="838199" y="5440963"/>
            <a:ext cx="10349089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lv-LV">
                <a:cs typeface="Calibri" panose="020F0502020204030204"/>
              </a:rPr>
              <a:t>* Piem., dalība </a:t>
            </a:r>
            <a:r>
              <a:rPr lang="lv-LV" err="1">
                <a:cs typeface="Calibri" panose="020F0502020204030204"/>
              </a:rPr>
              <a:t>koprades</a:t>
            </a:r>
            <a:r>
              <a:rPr lang="lv-LV">
                <a:cs typeface="Calibri" panose="020F0502020204030204"/>
              </a:rPr>
              <a:t> sesijās vairākas reizes nedēļā, reizi nedēļā, reizi divās nedēļās vai reizi trīs nedēļās.</a:t>
            </a:r>
          </a:p>
          <a:p>
            <a:r>
              <a:rPr lang="lv-LV">
                <a:ea typeface="Calibri"/>
                <a:cs typeface="Calibri"/>
              </a:rPr>
              <a:t>** Telpai jābūt piemērotai darbībai grupās līdz 20 dalībniekiem, aprīkotai ar transformējamiem galdiem un krēsliem, ar iespēju demonstrēt prezentāciju (ekrāns vai projekts ar dators), ar </a:t>
            </a:r>
            <a:r>
              <a:rPr lang="lv-LV" i="1" err="1">
                <a:ea typeface="Calibri"/>
                <a:cs typeface="Calibri"/>
              </a:rPr>
              <a:t>flip-chart</a:t>
            </a:r>
            <a:r>
              <a:rPr lang="lv-LV" i="1">
                <a:ea typeface="Calibri"/>
                <a:cs typeface="Calibri"/>
              </a:rPr>
              <a:t> </a:t>
            </a:r>
            <a:r>
              <a:rPr lang="lv-LV">
                <a:ea typeface="Calibri"/>
                <a:cs typeface="Calibri"/>
              </a:rPr>
              <a:t>tāfeli, iespēju uzklāt kafijas galdu.</a:t>
            </a:r>
          </a:p>
        </p:txBody>
      </p:sp>
    </p:spTree>
    <p:extLst>
      <p:ext uri="{BB962C8B-B14F-4D97-AF65-F5344CB8AC3E}">
        <p14:creationId xmlns:p14="http://schemas.microsoft.com/office/powerpoint/2010/main" val="3827697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F8322-9738-4408-5B75-EC0F3CA9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>
                <a:cs typeface="Calibri Light"/>
              </a:rPr>
              <a:t>Sprinta komandas </a:t>
            </a:r>
            <a:r>
              <a:rPr lang="lv-LV" b="1" dirty="0" err="1">
                <a:cs typeface="Calibri Light"/>
              </a:rPr>
              <a:t>kodolgrupa</a:t>
            </a:r>
            <a:r>
              <a:rPr lang="lv-LV" b="1" dirty="0">
                <a:cs typeface="Calibri Light"/>
              </a:rPr>
              <a:t>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4BE91-B740-68B4-6564-0938036D5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8482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/>
            <a:r>
              <a:rPr lang="lv-LV" dirty="0">
                <a:cs typeface="Calibri"/>
              </a:rPr>
              <a:t>Komandas vadītājs </a:t>
            </a:r>
            <a:r>
              <a:rPr lang="lv-LV" sz="1800">
                <a:cs typeface="Calibri"/>
              </a:rPr>
              <a:t>(vadīs ikdienas saziņu; ja ir vēlme iesaistīt </a:t>
            </a:r>
            <a:r>
              <a:rPr lang="lv-LV" sz="1800" err="1">
                <a:cs typeface="Calibri"/>
              </a:rPr>
              <a:t>kodolgrupā</a:t>
            </a:r>
            <a:r>
              <a:rPr lang="lv-LV" sz="1800">
                <a:cs typeface="Calibri"/>
              </a:rPr>
              <a:t> institūcijas vadības līmeņa pārstāvi, kurš uzraudzīs procesu, bet nebūs atbildīgs par ikdienas saziņu, norādiet to atsevišķi)</a:t>
            </a:r>
            <a:r>
              <a:rPr lang="lv-LV" dirty="0">
                <a:cs typeface="Calibri"/>
              </a:rPr>
              <a:t>:</a:t>
            </a:r>
          </a:p>
          <a:p>
            <a:pPr marL="457200" indent="-457200"/>
            <a:r>
              <a:rPr lang="lv-LV" dirty="0">
                <a:cs typeface="Calibri"/>
              </a:rPr>
              <a:t>Atbildīgais par lietotāju / klientiem:</a:t>
            </a:r>
          </a:p>
          <a:p>
            <a:pPr marL="457200" indent="-457200"/>
            <a:r>
              <a:rPr lang="lv-LV" dirty="0">
                <a:cs typeface="Calibri"/>
              </a:rPr>
              <a:t>Atbildīgais par izpēti un datiem:</a:t>
            </a:r>
            <a:endParaRPr lang="en-US" dirty="0">
              <a:cs typeface="Calibri"/>
            </a:endParaRPr>
          </a:p>
          <a:p>
            <a:pPr marL="457200" indent="-457200"/>
            <a:r>
              <a:rPr lang="lv-LV" dirty="0">
                <a:cs typeface="Calibri"/>
              </a:rPr>
              <a:t>Atbildīgais par digitālajiem procesiem:</a:t>
            </a:r>
          </a:p>
          <a:p>
            <a:pPr marL="457200" indent="-457200"/>
            <a:r>
              <a:rPr lang="lv-LV" dirty="0">
                <a:cs typeface="Calibri"/>
              </a:rPr>
              <a:t>Atbildīgais par rezultātu pārbaudīšanu un ieviešanu:</a:t>
            </a:r>
          </a:p>
          <a:p>
            <a:pPr marL="457200" indent="-457200"/>
            <a:r>
              <a:rPr lang="lv-LV" dirty="0">
                <a:cs typeface="Calibri"/>
              </a:rPr>
              <a:t>Citi komandas locekļi: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7C12356-578A-4E52-44B0-B7AAE89B94E3}"/>
              </a:ext>
            </a:extLst>
          </p:cNvPr>
          <p:cNvSpPr txBox="1">
            <a:spLocks/>
          </p:cNvSpPr>
          <p:nvPr/>
        </p:nvSpPr>
        <p:spPr>
          <a:xfrm>
            <a:off x="484031" y="5680006"/>
            <a:ext cx="10258023" cy="10041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v-LV" sz="2000">
                <a:cs typeface="Calibri"/>
              </a:rPr>
              <a:t>* Personas, kuras piedalīsies sprinta norisēs. </a:t>
            </a:r>
            <a:r>
              <a:rPr lang="lv-LV" sz="2000">
                <a:ea typeface="+mn-lt"/>
                <a:cs typeface="+mn-lt"/>
              </a:rPr>
              <a:t>Komandā jābūt vismaz 4 personām, pārstāvot vismaz 4 lomas. Viena persona var uzņemties ne vairāk par 2 lomām.</a:t>
            </a:r>
            <a:r>
              <a:rPr lang="lv-LV" sz="2000">
                <a:cs typeface="Calibri"/>
              </a:rPr>
              <a:t> Visām personām jānorāda vārds, uzvārds un ieņemamais amats.</a:t>
            </a:r>
          </a:p>
        </p:txBody>
      </p:sp>
    </p:spTree>
    <p:extLst>
      <p:ext uri="{BB962C8B-B14F-4D97-AF65-F5344CB8AC3E}">
        <p14:creationId xmlns:p14="http://schemas.microsoft.com/office/powerpoint/2010/main" val="3885685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5d94952-c2dd-4c37-9323-957711c3206e">
      <Terms xmlns="http://schemas.microsoft.com/office/infopath/2007/PartnerControls"/>
    </lcf76f155ced4ddcb4097134ff3c332f>
    <TaxCatchAll xmlns="61811765-27af-459a-92b6-2953229e9bc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368150C342C141AAAAA5B000FBD1ED" ma:contentTypeVersion="18" ma:contentTypeDescription="Create a new document." ma:contentTypeScope="" ma:versionID="9f067645ff496157e87c483f6c819c49">
  <xsd:schema xmlns:xsd="http://www.w3.org/2001/XMLSchema" xmlns:xs="http://www.w3.org/2001/XMLSchema" xmlns:p="http://schemas.microsoft.com/office/2006/metadata/properties" xmlns:ns2="e5d94952-c2dd-4c37-9323-957711c3206e" xmlns:ns3="61811765-27af-459a-92b6-2953229e9bcb" targetNamespace="http://schemas.microsoft.com/office/2006/metadata/properties" ma:root="true" ma:fieldsID="f70dec40dcad3cfe56269cb51b921305" ns2:_="" ns3:_="">
    <xsd:import namespace="e5d94952-c2dd-4c37-9323-957711c3206e"/>
    <xsd:import namespace="61811765-27af-459a-92b6-2953229e9b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d94952-c2dd-4c37-9323-957711c320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4c26a82-2b24-45e5-89b7-c1f884b4c0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811765-27af-459a-92b6-2953229e9bc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523317b-b430-4708-913e-5e7f4eefca71}" ma:internalName="TaxCatchAll" ma:showField="CatchAllData" ma:web="61811765-27af-459a-92b6-2953229e9b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D0E5EB-0B52-4278-A6E1-333DE6A2CFC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8A44B3-9E25-4061-A6F5-CA13A9F24C3F}">
  <ds:schemaRefs>
    <ds:schemaRef ds:uri="61811765-27af-459a-92b6-2953229e9bcb"/>
    <ds:schemaRef ds:uri="e5d94952-c2dd-4c37-9323-957711c3206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89BF7D4-E42D-4F3A-9FD6-C939AE255F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d94952-c2dd-4c37-9323-957711c3206e"/>
    <ds:schemaRef ds:uri="61811765-27af-459a-92b6-2953229e9b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650</Words>
  <Application>Microsoft Office PowerPoint</Application>
  <PresentationFormat>Widescreen</PresentationFormat>
  <Paragraphs>52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Pieteikuma-prezentācijas aizpildīšana</vt:lpstr>
      <vt:lpstr>[Inovācijas sprinta nosaukums]</vt:lpstr>
      <vt:lpstr>Atbilstība obligātajiem nosacījumiem</vt:lpstr>
      <vt:lpstr>Pakalpojums, produkts vai process</vt:lpstr>
      <vt:lpstr>Izpēte</vt:lpstr>
      <vt:lpstr>Lietotājs un tā pieredze</vt:lpstr>
      <vt:lpstr>Sprinta rezultāts un tā ieviešana</vt:lpstr>
      <vt:lpstr>Sprinta norise</vt:lpstr>
      <vt:lpstr>Sprinta komandas kodolgrupa*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Evija Taurene</dc:creator>
  <cp:lastModifiedBy>Līga Lindenbauma</cp:lastModifiedBy>
  <cp:revision>27</cp:revision>
  <dcterms:created xsi:type="dcterms:W3CDTF">2024-01-15T10:24:52Z</dcterms:created>
  <dcterms:modified xsi:type="dcterms:W3CDTF">2026-03-03T12:12:37Z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0x0101001B368150C342C141AAAAA5B000FBD1ED</vt:lpwstr>
  </property>
  <property fmtid="{D5CDD505-2E9C-101B-9397-08002B2CF9AE}" pid="3" name="MediaServiceImageTags">
    <vt:lpwstr/>
  </property>
</Properties>
</file>