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6" r:id="rId5"/>
    <p:sldId id="256" r:id="rId6"/>
    <p:sldId id="264" r:id="rId7"/>
    <p:sldId id="262" r:id="rId8"/>
    <p:sldId id="263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9E4B8D2-1738-9583-3ECD-59635E494A2E}" name="Elma Eižēnija Pētersone" initials="EP" userId="S::elma.eizenija.petersone@mk.gov.lv::7304989f-8e1a-4964-a3bf-9dcd27b6f34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70DC5E-E5F9-34F2-F210-403A6D88B7B1}" v="61" dt="2026-09-08T12:18:57.0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ma Eižēnija Pētersone" userId="S::elma.eizenija.petersone@mk.gov.lv::7304989f-8e1a-4964-a3bf-9dcd27b6f34e" providerId="AD" clId="Web-{9E70DC5E-E5F9-34F2-F210-403A6D88B7B1}"/>
    <pc:docChg chg="modSld">
      <pc:chgData name="Elma Eižēnija Pētersone" userId="S::elma.eizenija.petersone@mk.gov.lv::7304989f-8e1a-4964-a3bf-9dcd27b6f34e" providerId="AD" clId="Web-{9E70DC5E-E5F9-34F2-F210-403A6D88B7B1}" dt="2026-09-08T12:18:55.292" v="55" actId="20577"/>
      <pc:docMkLst>
        <pc:docMk/>
      </pc:docMkLst>
      <pc:sldChg chg="modSp">
        <pc:chgData name="Elma Eižēnija Pētersone" userId="S::elma.eizenija.petersone@mk.gov.lv::7304989f-8e1a-4964-a3bf-9dcd27b6f34e" providerId="AD" clId="Web-{9E70DC5E-E5F9-34F2-F210-403A6D88B7B1}" dt="2026-09-08T11:50:44.805" v="0" actId="20577"/>
        <pc:sldMkLst>
          <pc:docMk/>
          <pc:sldMk cId="3279404568" sldId="260"/>
        </pc:sldMkLst>
        <pc:spChg chg="mod">
          <ac:chgData name="Elma Eižēnija Pētersone" userId="S::elma.eizenija.petersone@mk.gov.lv::7304989f-8e1a-4964-a3bf-9dcd27b6f34e" providerId="AD" clId="Web-{9E70DC5E-E5F9-34F2-F210-403A6D88B7B1}" dt="2026-09-08T11:50:44.805" v="0" actId="20577"/>
          <ac:spMkLst>
            <pc:docMk/>
            <pc:sldMk cId="3279404568" sldId="260"/>
            <ac:spMk id="2" creationId="{187F8322-9738-4408-5B75-EC0F3CA98558}"/>
          </ac:spMkLst>
        </pc:spChg>
      </pc:sldChg>
      <pc:sldChg chg="modSp">
        <pc:chgData name="Elma Eižēnija Pētersone" userId="S::elma.eizenija.petersone@mk.gov.lv::7304989f-8e1a-4964-a3bf-9dcd27b6f34e" providerId="AD" clId="Web-{9E70DC5E-E5F9-34F2-F210-403A6D88B7B1}" dt="2026-09-08T12:18:55.292" v="55" actId="20577"/>
        <pc:sldMkLst>
          <pc:docMk/>
          <pc:sldMk cId="917369126" sldId="264"/>
        </pc:sldMkLst>
        <pc:spChg chg="mod">
          <ac:chgData name="Elma Eižēnija Pētersone" userId="S::elma.eizenija.petersone@mk.gov.lv::7304989f-8e1a-4964-a3bf-9dcd27b6f34e" providerId="AD" clId="Web-{9E70DC5E-E5F9-34F2-F210-403A6D88B7B1}" dt="2026-09-08T12:18:55.292" v="55" actId="20577"/>
          <ac:spMkLst>
            <pc:docMk/>
            <pc:sldMk cId="917369126" sldId="264"/>
            <ac:spMk id="3" creationId="{F16BAC14-8421-394D-A55C-77030B01038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5A2B9-5CBA-63BA-0FCB-FB600E14D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Par pieteikuma-prezentācijas aizpildīšanu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6ECCC5-2701-C0B6-6B52-882E0A45E5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>
              <a:buNone/>
            </a:pPr>
            <a:r>
              <a:rPr lang="lv-LV" b="1">
                <a:cs typeface="Calibri" panose="020F0502020204030204"/>
              </a:rPr>
              <a:t>Jūsu pieteikums ir šī prezentācija! </a:t>
            </a:r>
          </a:p>
          <a:p>
            <a:pPr marL="0" indent="0">
              <a:buNone/>
            </a:pPr>
            <a:endParaRPr lang="lv-LV" b="1">
              <a:cs typeface="Calibri" panose="020F0502020204030204"/>
            </a:endParaRPr>
          </a:p>
          <a:p>
            <a:pPr marL="0" indent="0">
              <a:buNone/>
            </a:pPr>
            <a:r>
              <a:rPr lang="lv-LV" b="1">
                <a:cs typeface="Calibri" panose="020F0502020204030204"/>
              </a:rPr>
              <a:t>To nepieciešams aizpildīt, iekļaujoties turpmākajos 5 slaidos, katrā no tiem iespējami precīzi atspoguļojot prasīto informāciju.</a:t>
            </a:r>
          </a:p>
          <a:p>
            <a:pPr marL="0" indent="0">
              <a:buNone/>
            </a:pPr>
            <a:endParaRPr lang="lv-LV" b="1">
              <a:cs typeface="Calibri" panose="020F0502020204030204"/>
            </a:endParaRPr>
          </a:p>
          <a:p>
            <a:pPr marL="0" indent="0">
              <a:buNone/>
            </a:pPr>
            <a:r>
              <a:rPr lang="lv-LV" b="1">
                <a:cs typeface="Calibri" panose="020F0502020204030204"/>
              </a:rPr>
              <a:t>Vizualizējiet informāciju vienkārši uztveramā veidā, esiet radoši un izvairieties no gariem teikumiem!</a:t>
            </a:r>
          </a:p>
          <a:p>
            <a:pPr marL="0" indent="0">
              <a:buNone/>
            </a:pPr>
            <a:endParaRPr lang="lv-LV" b="1">
              <a:cs typeface="Calibri" panose="020F0502020204030204"/>
            </a:endParaRPr>
          </a:p>
          <a:p>
            <a:pPr marL="0" indent="0">
              <a:buNone/>
            </a:pPr>
            <a:r>
              <a:rPr lang="lv-LV" b="1">
                <a:cs typeface="Calibri" panose="020F0502020204030204"/>
              </a:rPr>
              <a:t>Krāsu, burtveidolu un grafikas dizaina lietojumu atstājam jūsu vai iestādes zīmola vadlīniju ziņā.</a:t>
            </a:r>
          </a:p>
          <a:p>
            <a:pPr marL="0" indent="0">
              <a:buNone/>
            </a:pPr>
            <a:endParaRPr lang="lv-LV">
              <a:cs typeface="Calibri" panose="020F0502020204030204"/>
            </a:endParaRPr>
          </a:p>
          <a:p>
            <a:pPr marL="0" indent="0">
              <a:buNone/>
            </a:pPr>
            <a:r>
              <a:rPr lang="lv-LV" u="sng">
                <a:cs typeface="Calibri" panose="020F0502020204030204"/>
              </a:rPr>
              <a:t>Šis slaids ir dzēšams!</a:t>
            </a:r>
          </a:p>
        </p:txBody>
      </p:sp>
    </p:spTree>
    <p:extLst>
      <p:ext uri="{BB962C8B-B14F-4D97-AF65-F5344CB8AC3E}">
        <p14:creationId xmlns:p14="http://schemas.microsoft.com/office/powerpoint/2010/main" val="1558311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[Inovācijas sprinta nosaukums]</a:t>
            </a:r>
            <a:endParaRPr lang="en-US" b="1">
              <a:cs typeface="Calibri Ligh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 algn="l"/>
            <a:r>
              <a:rPr lang="lv-LV">
                <a:cs typeface="Calibri"/>
              </a:rPr>
              <a:t>Iestāde:</a:t>
            </a:r>
            <a:endParaRPr lang="lv-LV"/>
          </a:p>
          <a:p>
            <a:pPr algn="l"/>
            <a:r>
              <a:rPr lang="lv-LV">
                <a:cs typeface="Calibri"/>
              </a:rPr>
              <a:t>Pieteikuma autors:</a:t>
            </a:r>
          </a:p>
          <a:p>
            <a:pPr algn="l"/>
            <a:r>
              <a:rPr lang="lv-LV">
                <a:cs typeface="Calibri"/>
              </a:rPr>
              <a:t>Pieteikuma saskaņotājs:</a:t>
            </a:r>
          </a:p>
          <a:p>
            <a:pPr algn="l"/>
            <a:r>
              <a:rPr lang="lv-LV">
                <a:cs typeface="Calibri"/>
              </a:rPr>
              <a:t>Vieta un datums:</a:t>
            </a:r>
          </a:p>
          <a:p>
            <a:endParaRPr lang="lv-LV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6E9C1-1F9A-646F-3701-05D24FF05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Problēma un gaidas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BAC14-8421-394D-A55C-77030B0103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lv-LV" dirty="0">
                <a:cs typeface="Calibri" panose="020F0502020204030204"/>
              </a:rPr>
              <a:t>Kas ir jūsu problēma un kāpēc tā ir piemērota inovācijas sprinta formātam?</a:t>
            </a:r>
            <a:endParaRPr lang="en-US" dirty="0">
              <a:cs typeface="Calibri" panose="020F0502020204030204"/>
            </a:endParaRPr>
          </a:p>
          <a:p>
            <a:pPr marL="457200" indent="-457200"/>
            <a:r>
              <a:rPr lang="en-US" dirty="0" err="1">
                <a:ea typeface="Calibri"/>
                <a:cs typeface="Calibri"/>
              </a:rPr>
              <a:t>Kādi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dati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uzrāda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šo</a:t>
            </a:r>
            <a:r>
              <a:rPr lang="en-US" dirty="0">
                <a:ea typeface="Calibri"/>
                <a:cs typeface="Calibri"/>
              </a:rPr>
              <a:t> </a:t>
            </a:r>
            <a:r>
              <a:rPr lang="en-US" dirty="0" err="1">
                <a:ea typeface="Calibri"/>
                <a:cs typeface="Calibri"/>
              </a:rPr>
              <a:t>problēmu</a:t>
            </a:r>
            <a:r>
              <a:rPr lang="en-US" dirty="0">
                <a:ea typeface="Calibri"/>
                <a:cs typeface="Calibri"/>
              </a:rPr>
              <a:t>?</a:t>
            </a:r>
          </a:p>
          <a:p>
            <a:pPr marL="457200" indent="-457200"/>
            <a:r>
              <a:rPr lang="lv-LV" dirty="0">
                <a:cs typeface="Calibri" panose="020F0502020204030204"/>
              </a:rPr>
              <a:t>Kā ir veikta problēmas </a:t>
            </a:r>
            <a:r>
              <a:rPr lang="lv-LV" dirty="0" err="1">
                <a:cs typeface="Calibri" panose="020F0502020204030204"/>
              </a:rPr>
              <a:t>priekšizpēte</a:t>
            </a:r>
            <a:r>
              <a:rPr lang="lv-LV" dirty="0">
                <a:cs typeface="Calibri" panose="020F0502020204030204"/>
              </a:rPr>
              <a:t>?</a:t>
            </a:r>
            <a:endParaRPr lang="lv-LV" dirty="0"/>
          </a:p>
          <a:p>
            <a:pPr marL="457200" indent="-457200"/>
            <a:r>
              <a:rPr lang="lv-LV" dirty="0">
                <a:cs typeface="Calibri" panose="020F0502020204030204"/>
              </a:rPr>
              <a:t>Kādu vērtību sabiedrībai radīs problēmas atrisināšana?</a:t>
            </a:r>
          </a:p>
          <a:p>
            <a:pPr marL="457200" indent="-457200"/>
            <a:r>
              <a:rPr lang="lv-LV" dirty="0">
                <a:ea typeface="+mn-lt"/>
                <a:cs typeface="+mn-lt"/>
              </a:rPr>
              <a:t>Kā problēmas atrisināšana mazinās administratīvo slogu un birokrātiju?</a:t>
            </a:r>
          </a:p>
          <a:p>
            <a:pPr marL="457200" indent="-457200"/>
            <a:r>
              <a:rPr lang="lv-LV" dirty="0">
                <a:ea typeface="+mn-lt"/>
                <a:cs typeface="+mn-lt"/>
              </a:rPr>
              <a:t>Ar kuru(-</a:t>
            </a:r>
            <a:r>
              <a:rPr lang="lv-LV" dirty="0" err="1">
                <a:ea typeface="+mn-lt"/>
                <a:cs typeface="+mn-lt"/>
              </a:rPr>
              <a:t>ām</a:t>
            </a:r>
            <a:r>
              <a:rPr lang="lv-LV" dirty="0">
                <a:ea typeface="+mn-lt"/>
                <a:cs typeface="+mn-lt"/>
              </a:rPr>
              <a:t>) no deviņām valsts pārvaldes pārmaiņu praksēm saistās jūsu problēma un kāpēc?</a:t>
            </a:r>
          </a:p>
        </p:txBody>
      </p:sp>
    </p:spTree>
    <p:extLst>
      <p:ext uri="{BB962C8B-B14F-4D97-AF65-F5344CB8AC3E}">
        <p14:creationId xmlns:p14="http://schemas.microsoft.com/office/powerpoint/2010/main" val="917369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A86F9-1DE2-5E24-C056-76C6F6AF2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Sprinta rezultāts</a:t>
            </a:r>
            <a:endParaRPr lang="lv-LV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696CC0-82D8-08CB-B131-1D85156B54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lv-LV">
                <a:cs typeface="Calibri" panose="020F0502020204030204"/>
              </a:rPr>
              <a:t>Kāda veida prototipu (problēmas risinājuma modeli) jūs sagaidāt inovācijas sprinta rezultātā?</a:t>
            </a:r>
          </a:p>
          <a:p>
            <a:pPr marL="457200" indent="-457200"/>
            <a:r>
              <a:rPr lang="lv-LV">
                <a:ea typeface="Calibri"/>
                <a:cs typeface="Calibri" panose="020F0502020204030204"/>
              </a:rPr>
              <a:t>Kādi ir lielākie inovācijas sprinta neizdošanās riski?</a:t>
            </a:r>
          </a:p>
          <a:p>
            <a:pPr marL="457200" indent="-457200"/>
            <a:r>
              <a:rPr lang="lv-LV">
                <a:ea typeface="Calibri"/>
                <a:cs typeface="Calibri" panose="020F0502020204030204"/>
              </a:rPr>
              <a:t>Kā jūs plānojat noteikt, ka ir izstrādāts vēlamās izšķirtspējas problēmas risinājuma modelis?</a:t>
            </a:r>
          </a:p>
        </p:txBody>
      </p:sp>
    </p:spTree>
    <p:extLst>
      <p:ext uri="{BB962C8B-B14F-4D97-AF65-F5344CB8AC3E}">
        <p14:creationId xmlns:p14="http://schemas.microsoft.com/office/powerpoint/2010/main" val="1261285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5DEC3-52AC-99F4-CF92-5901CC70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Rezultātu pārbaude un ieviešana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48BE0-1890-47ED-B8D9-FA5F605191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lv-LV">
                <a:ea typeface="Calibri"/>
                <a:cs typeface="Calibri"/>
              </a:rPr>
              <a:t>Kā jūs pārbaudīsiet inovācijas sprintā sasniegto rezultātu dzīvotspēju?</a:t>
            </a:r>
            <a:endParaRPr lang="lv-LV">
              <a:cs typeface="Calibri"/>
            </a:endParaRPr>
          </a:p>
          <a:p>
            <a:pPr marL="457200" indent="-457200"/>
            <a:r>
              <a:rPr lang="lv-LV">
                <a:ea typeface="Calibri"/>
                <a:cs typeface="Calibri"/>
              </a:rPr>
              <a:t>Kā jūs organizēsiet inovācijas sprinta radītā prototipa (problēmas risinājuma modeļa) testēšanu?</a:t>
            </a:r>
            <a:endParaRPr lang="lv-LV">
              <a:cs typeface="Calibri"/>
            </a:endParaRPr>
          </a:p>
          <a:p>
            <a:pPr marL="457200" indent="-457200"/>
            <a:r>
              <a:rPr lang="lv-LV">
                <a:cs typeface="Calibri"/>
              </a:rPr>
              <a:t>Kā jūs nodrošināsiet inovācijas sprinta rezultātu ieviešanu praksē?</a:t>
            </a:r>
            <a:endParaRPr lang="lv-LV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8564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F8322-9738-4408-5B75-EC0F3CA98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>
                <a:cs typeface="Calibri Light"/>
              </a:rPr>
              <a:t>Sprinta komanda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4BE91-B740-68B4-6564-0938036D52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lv-LV">
                <a:cs typeface="Calibri"/>
              </a:rPr>
              <a:t>Komandas vadītājs;</a:t>
            </a:r>
          </a:p>
          <a:p>
            <a:pPr marL="457200" indent="-457200"/>
            <a:r>
              <a:rPr lang="lv-LV">
                <a:cs typeface="Calibri"/>
              </a:rPr>
              <a:t>Atbildīgais par </a:t>
            </a:r>
            <a:r>
              <a:rPr lang="lv-LV" err="1">
                <a:cs typeface="Calibri"/>
              </a:rPr>
              <a:t>priekšizpēti</a:t>
            </a:r>
            <a:r>
              <a:rPr lang="lv-LV">
                <a:cs typeface="Calibri"/>
              </a:rPr>
              <a:t> un problēmas definēšanu;</a:t>
            </a:r>
            <a:endParaRPr lang="lv-LV">
              <a:ea typeface="Calibri"/>
              <a:cs typeface="Calibri"/>
            </a:endParaRPr>
          </a:p>
          <a:p>
            <a:pPr marL="457200" indent="-457200"/>
            <a:r>
              <a:rPr lang="lv-LV">
                <a:cs typeface="Calibri"/>
              </a:rPr>
              <a:t>Atbildīgais par sprinta komandas izveidi un darba organizēšanu;</a:t>
            </a:r>
            <a:endParaRPr lang="lv-LV">
              <a:ea typeface="Calibri"/>
              <a:cs typeface="Calibri"/>
            </a:endParaRPr>
          </a:p>
          <a:p>
            <a:pPr marL="457200" indent="-457200"/>
            <a:r>
              <a:rPr lang="lv-LV">
                <a:cs typeface="Calibri"/>
              </a:rPr>
              <a:t>Atbildīgais par iekšējo komunikāciju un sprinta norises dokumentēšanu;</a:t>
            </a:r>
            <a:endParaRPr lang="lv-LV">
              <a:ea typeface="Calibri"/>
              <a:cs typeface="Calibri"/>
            </a:endParaRPr>
          </a:p>
          <a:p>
            <a:pPr marL="457200" indent="-457200"/>
            <a:r>
              <a:rPr lang="lv-LV">
                <a:cs typeface="Calibri"/>
              </a:rPr>
              <a:t>Atbildīgais par rezultātu pārbaudīšanu un ieviešanu.</a:t>
            </a:r>
            <a:endParaRPr lang="lv-LV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794045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5d94952-c2dd-4c37-9323-957711c3206e">
      <Terms xmlns="http://schemas.microsoft.com/office/infopath/2007/PartnerControls"/>
    </lcf76f155ced4ddcb4097134ff3c332f>
    <TaxCatchAll xmlns="61811765-27af-459a-92b6-2953229e9bc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368150C342C141AAAAA5B000FBD1ED" ma:contentTypeVersion="18" ma:contentTypeDescription="Create a new document." ma:contentTypeScope="" ma:versionID="9f067645ff496157e87c483f6c819c49">
  <xsd:schema xmlns:xsd="http://www.w3.org/2001/XMLSchema" xmlns:xs="http://www.w3.org/2001/XMLSchema" xmlns:p="http://schemas.microsoft.com/office/2006/metadata/properties" xmlns:ns2="e5d94952-c2dd-4c37-9323-957711c3206e" xmlns:ns3="61811765-27af-459a-92b6-2953229e9bcb" targetNamespace="http://schemas.microsoft.com/office/2006/metadata/properties" ma:root="true" ma:fieldsID="f70dec40dcad3cfe56269cb51b921305" ns2:_="" ns3:_="">
    <xsd:import namespace="e5d94952-c2dd-4c37-9323-957711c3206e"/>
    <xsd:import namespace="61811765-27af-459a-92b6-2953229e9b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d94952-c2dd-4c37-9323-957711c320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4c26a82-2b24-45e5-89b7-c1f884b4c0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811765-27af-459a-92b6-2953229e9bc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523317b-b430-4708-913e-5e7f4eefca71}" ma:internalName="TaxCatchAll" ma:showField="CatchAllData" ma:web="61811765-27af-459a-92b6-2953229e9b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45A046-8A55-4CBB-9668-EA2C001AD3BE}">
  <ds:schemaRefs>
    <ds:schemaRef ds:uri="61811765-27af-459a-92b6-2953229e9bcb"/>
    <ds:schemaRef ds:uri="e5d94952-c2dd-4c37-9323-957711c3206e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9FA6A8C-B605-4995-8B43-DBCDB50229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DC13FAA-9F25-46E0-98D7-BF0D75C0DA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5d94952-c2dd-4c37-9323-957711c3206e"/>
    <ds:schemaRef ds:uri="61811765-27af-459a-92b6-2953229e9b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Par pieteikuma-prezentācijas aizpildīšanu</vt:lpstr>
      <vt:lpstr>[Inovācijas sprinta nosaukums]</vt:lpstr>
      <vt:lpstr>Problēma un gaidas</vt:lpstr>
      <vt:lpstr>Sprinta rezultāts</vt:lpstr>
      <vt:lpstr>Rezultātu pārbaude un ieviešana</vt:lpstr>
      <vt:lpstr>Sprinta komanda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Evija Taurene</dc:creator>
  <cp:revision>20</cp:revision>
  <dcterms:created xsi:type="dcterms:W3CDTF">2024-01-15T10:24:52Z</dcterms:created>
  <dcterms:modified xsi:type="dcterms:W3CDTF">2026-09-08T12:19:01Z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0x0101001B368150C342C141AAAAA5B000FBD1ED</vt:lpwstr>
  </property>
  <property fmtid="{D5CDD505-2E9C-101B-9397-08002B2CF9AE}" pid="3" name="MediaServiceImageTags">
    <vt:lpwstr/>
  </property>
</Properties>
</file>